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sigs" ContentType="application/vnd.openxmlformats-package.digital-signature-origin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8" r:id="rId21"/>
    <p:sldId id="276" r:id="rId22"/>
    <p:sldId id="279" r:id="rId23"/>
    <p:sldId id="280" r:id="rId24"/>
    <p:sldId id="283" r:id="rId25"/>
    <p:sldId id="285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3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A7CA-D227-49FF-AD35-1E7215A6906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6B81-02A5-441B-8E58-488AC629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15125"/>
          </a:xfrm>
        </p:spPr>
        <p:txBody>
          <a:bodyPr anchor="ctr" anchorCtr="0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Pure Exchange Model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George Washington University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Indifference Curve Use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0120" y="125095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An Indifference Curves (IC) that is upward/rightward of another gives higher utility</a:t>
            </a:r>
          </a:p>
          <a:p>
            <a:pPr lvl="1"/>
            <a:r>
              <a:rPr lang="en-US" sz="2800" dirty="0" smtClean="0"/>
              <a:t>Because more is better</a:t>
            </a:r>
          </a:p>
          <a:p>
            <a:endParaRPr lang="en-US" sz="3200" dirty="0"/>
          </a:p>
          <a:p>
            <a:r>
              <a:rPr lang="en-US" sz="3200" dirty="0" smtClean="0"/>
              <a:t>Indifference curves will curve towards the origin (0,0)</a:t>
            </a:r>
          </a:p>
          <a:p>
            <a:pPr lvl="1"/>
            <a:r>
              <a:rPr lang="en-US" sz="2800" dirty="0" smtClean="0"/>
              <a:t>Because of diminishing marginal utility</a:t>
            </a:r>
          </a:p>
          <a:p>
            <a:endParaRPr lang="en-US" sz="3200" dirty="0"/>
          </a:p>
          <a:p>
            <a:r>
              <a:rPr lang="en-US" sz="3200" dirty="0" smtClean="0"/>
              <a:t>What if marginal utility is constant? …  or increasing?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0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Smith’s Preferences and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ndowment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57" y="1258905"/>
            <a:ext cx="5915051" cy="5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Jones’ Preferences and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ndowment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35" y="1202749"/>
            <a:ext cx="5430049" cy="52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Construction of an Edgeworth Box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Superimpose the endowment of right-side-up Smith with the endowment of upside-down Jones </a:t>
            </a:r>
          </a:p>
          <a:p>
            <a:pPr marL="285750" indent="-285750"/>
            <a:r>
              <a:rPr lang="en-US" dirty="0" smtClean="0"/>
              <a:t>The EB has dimensions given by the total number of oranges and apples between the two combined.</a:t>
            </a:r>
          </a:p>
          <a:p>
            <a:pPr marL="285750" indent="-285750"/>
            <a:r>
              <a:rPr lang="en-US" dirty="0" smtClean="0"/>
              <a:t>Every point in the EB represents an allocation of oranges and apples between the two. 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" y="1255664"/>
            <a:ext cx="5797223" cy="54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Construction of an Edgeworth Box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351338"/>
          </a:xfrm>
        </p:spPr>
        <p:txBody>
          <a:bodyPr/>
          <a:lstStyle/>
          <a:p>
            <a:pPr marL="285750" indent="-285750"/>
            <a:r>
              <a:rPr lang="en-US" dirty="0"/>
              <a:t>If Smith has 10 oranges and Jones 10 apples</a:t>
            </a:r>
          </a:p>
          <a:p>
            <a:pPr marL="285750" indent="-285750"/>
            <a:r>
              <a:rPr lang="en-US" dirty="0"/>
              <a:t>Then the endowment is </a:t>
            </a:r>
            <a:r>
              <a:rPr lang="en-US" dirty="0" smtClean="0"/>
              <a:t>at </a:t>
            </a:r>
            <a:r>
              <a:rPr lang="en-US" dirty="0"/>
              <a:t>point </a:t>
            </a:r>
            <a:r>
              <a:rPr lang="en-US" dirty="0" smtClean="0"/>
              <a:t>E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How many oranges and apples would Smith (Jones) have at …  ?</a:t>
            </a:r>
          </a:p>
          <a:p>
            <a:pPr marL="742950" lvl="1" indent="-285750"/>
            <a:r>
              <a:rPr lang="en-US" dirty="0" smtClean="0"/>
              <a:t>Point G</a:t>
            </a:r>
          </a:p>
          <a:p>
            <a:pPr marL="742950" lvl="1" indent="-285750"/>
            <a:r>
              <a:rPr lang="en-US" dirty="0" smtClean="0"/>
              <a:t>Point J</a:t>
            </a:r>
          </a:p>
          <a:p>
            <a:pPr marL="742950" lvl="1" indent="-285750"/>
            <a:r>
              <a:rPr lang="en-US" dirty="0" smtClean="0"/>
              <a:t>Point A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" y="1255664"/>
            <a:ext cx="5797223" cy="54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Construction of an Edgeworth Box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diagonal movement from the endowment E, represents trade, or exchange.</a:t>
            </a:r>
          </a:p>
          <a:p>
            <a:r>
              <a:rPr lang="en-US" dirty="0" smtClean="0"/>
              <a:t>For example, to move from E to D, Smith exchanges one orange for one apple with Jones.</a:t>
            </a:r>
          </a:p>
          <a:p>
            <a:r>
              <a:rPr lang="en-US" dirty="0" smtClean="0"/>
              <a:t>This exchange makes both better-off</a:t>
            </a:r>
          </a:p>
          <a:p>
            <a:pPr lvl="1"/>
            <a:r>
              <a:rPr lang="en-US" dirty="0" smtClean="0"/>
              <a:t>Both reach a higher IC</a:t>
            </a:r>
          </a:p>
          <a:p>
            <a:pPr lvl="1"/>
            <a:r>
              <a:rPr lang="en-US" dirty="0" smtClean="0"/>
              <a:t>Due to DMU, both give up a lower value item for a higher value item.</a:t>
            </a:r>
            <a:endParaRPr lang="en-US" dirty="0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415966"/>
            <a:ext cx="5624281" cy="53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0" y="0"/>
            <a:ext cx="9364884" cy="7253528"/>
          </a:xfrm>
        </p:spPr>
      </p:pic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" y="460000"/>
            <a:ext cx="10159780" cy="7869210"/>
          </a:xfrm>
        </p:spPr>
      </p:pic>
    </p:spTree>
    <p:extLst>
      <p:ext uri="{BB962C8B-B14F-4D97-AF65-F5344CB8AC3E}">
        <p14:creationId xmlns:p14="http://schemas.microsoft.com/office/powerpoint/2010/main" val="35141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Implications of the Edgeworth Box 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Trade (or exchange of oranges for apples) between Smith and Jones that results in a bundle within the lens (formed by Smith and Jones’ ICs passing thru the endowment point in an Edgeworth box) will raise utility for both.  (</a:t>
            </a:r>
            <a:r>
              <a:rPr lang="en-US" dirty="0" err="1"/>
              <a:t>Eg</a:t>
            </a:r>
            <a:r>
              <a:rPr lang="en-US" dirty="0"/>
              <a:t>. Pts H, G, F) </a:t>
            </a:r>
            <a:endParaRPr lang="en-US" dirty="0" smtClean="0"/>
          </a:p>
          <a:p>
            <a:r>
              <a:rPr lang="en-US" dirty="0" smtClean="0"/>
              <a:t>Trade to F, G or H is mutually beneficial</a:t>
            </a:r>
          </a:p>
          <a:p>
            <a:r>
              <a:rPr lang="en-US" dirty="0" smtClean="0"/>
              <a:t>Trade will occur because we assume they both want to raise their utility</a:t>
            </a:r>
            <a:endParaRPr lang="en-US" dirty="0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415966"/>
            <a:ext cx="5624281" cy="53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Implications of the Edgeworth Box 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5990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assumptions of the model hold, especially,</a:t>
            </a:r>
          </a:p>
          <a:p>
            <a:r>
              <a:rPr lang="en-US" dirty="0" smtClean="0"/>
              <a:t>If Smith and Jones have </a:t>
            </a:r>
            <a:r>
              <a:rPr lang="en-US" b="1" dirty="0" smtClean="0"/>
              <a:t>perfect information </a:t>
            </a:r>
          </a:p>
          <a:p>
            <a:pPr lvl="1"/>
            <a:r>
              <a:rPr lang="en-US" dirty="0" smtClean="0"/>
              <a:t>They know their preferences and they know the goods quality</a:t>
            </a:r>
          </a:p>
          <a:p>
            <a:r>
              <a:rPr lang="en-US" dirty="0" smtClean="0"/>
              <a:t>And, if they trade </a:t>
            </a:r>
            <a:r>
              <a:rPr lang="en-US" b="1" dirty="0" smtClean="0"/>
              <a:t>mutually voluntarily</a:t>
            </a:r>
          </a:p>
          <a:p>
            <a:r>
              <a:rPr lang="en-US" dirty="0" smtClean="0"/>
              <a:t>Then,  BOTH are better-off than before trade.  Both are happier.</a:t>
            </a:r>
          </a:p>
          <a:p>
            <a:r>
              <a:rPr lang="en-US" dirty="0" smtClean="0"/>
              <a:t>Trade is WIN – WIN,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not WIN - LOSE</a:t>
            </a: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415966"/>
            <a:ext cx="5624281" cy="53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Pure Exchange Model Assumptions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6829" y="1433834"/>
            <a:ext cx="10515600" cy="4351338"/>
          </a:xfrm>
        </p:spPr>
        <p:txBody>
          <a:bodyPr/>
          <a:lstStyle/>
          <a:p>
            <a:r>
              <a:rPr lang="en-US" sz="3200" dirty="0" smtClean="0"/>
              <a:t>There are </a:t>
            </a:r>
            <a:r>
              <a:rPr lang="en-US" sz="3200" b="1" dirty="0" smtClean="0"/>
              <a:t>two people</a:t>
            </a:r>
            <a:r>
              <a:rPr lang="en-US" sz="3200" dirty="0" smtClean="0"/>
              <a:t> (Smith(S) and Jones(J)) </a:t>
            </a:r>
          </a:p>
          <a:p>
            <a:r>
              <a:rPr lang="en-US" sz="3200" dirty="0" smtClean="0"/>
              <a:t>There are </a:t>
            </a:r>
            <a:r>
              <a:rPr lang="en-US" sz="3200" b="1" dirty="0" smtClean="0"/>
              <a:t>two homogeneous goods </a:t>
            </a:r>
            <a:r>
              <a:rPr lang="en-US" sz="3200" dirty="0" smtClean="0"/>
              <a:t>(apples(A) and oranges(O))</a:t>
            </a:r>
          </a:p>
          <a:p>
            <a:r>
              <a:rPr lang="en-US" sz="3200" dirty="0" smtClean="0"/>
              <a:t>Smith and Jones </a:t>
            </a:r>
            <a:r>
              <a:rPr lang="en-US" sz="3200" b="1" dirty="0" smtClean="0"/>
              <a:t>receive utility (happiness) from consuming </a:t>
            </a:r>
            <a:r>
              <a:rPr lang="en-US" sz="3200" dirty="0" smtClean="0"/>
              <a:t>apples and oranges.</a:t>
            </a:r>
          </a:p>
          <a:p>
            <a:r>
              <a:rPr lang="en-US" sz="3200" dirty="0" smtClean="0"/>
              <a:t>Smith and Jones </a:t>
            </a:r>
            <a:r>
              <a:rPr lang="en-US" sz="3200" b="1" dirty="0" smtClean="0"/>
              <a:t>know their preferences </a:t>
            </a:r>
            <a:r>
              <a:rPr lang="en-US" sz="3200" dirty="0" smtClean="0"/>
              <a:t>for oranges and apples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they know how much utility they get from any possible bundle of oranges and apples consumed (#O, #A)  </a:t>
            </a:r>
            <a:r>
              <a:rPr lang="en-US" dirty="0" smtClean="0"/>
              <a:t> 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Implications of the Edgeworth Box 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599030"/>
          </a:xfrm>
        </p:spPr>
        <p:txBody>
          <a:bodyPr>
            <a:normAutofit/>
          </a:bodyPr>
          <a:lstStyle/>
          <a:p>
            <a:r>
              <a:rPr lang="en-US" dirty="0" smtClean="0"/>
              <a:t>The EB displays human’s propensity to </a:t>
            </a:r>
          </a:p>
          <a:p>
            <a:pPr lvl="1"/>
            <a:r>
              <a:rPr lang="en-US" b="1" dirty="0" smtClean="0"/>
              <a:t>Truck</a:t>
            </a:r>
            <a:r>
              <a:rPr lang="en-US" dirty="0" smtClean="0"/>
              <a:t> – move their products to the market</a:t>
            </a:r>
          </a:p>
          <a:p>
            <a:pPr lvl="1"/>
            <a:r>
              <a:rPr lang="en-US" b="1" dirty="0" smtClean="0"/>
              <a:t>Barter</a:t>
            </a:r>
            <a:r>
              <a:rPr lang="en-US" dirty="0" smtClean="0"/>
              <a:t> – negotiate a terms of trade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Exchange</a:t>
            </a:r>
            <a:r>
              <a:rPr lang="en-US" dirty="0" smtClean="0"/>
              <a:t>  - trade one good for the other. </a:t>
            </a: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415966"/>
            <a:ext cx="5624281" cy="53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Implications of the Edgeworth Box 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07372" y="1825624"/>
            <a:ext cx="5468510" cy="4599030"/>
          </a:xfrm>
        </p:spPr>
        <p:txBody>
          <a:bodyPr>
            <a:normAutofit/>
          </a:bodyPr>
          <a:lstStyle/>
          <a:p>
            <a:r>
              <a:rPr lang="en-US" dirty="0" smtClean="0"/>
              <a:t>Some Alternative terminology</a:t>
            </a:r>
          </a:p>
          <a:p>
            <a:pPr lvl="1"/>
            <a:r>
              <a:rPr lang="en-US" dirty="0" smtClean="0"/>
              <a:t>Trade into the lens generates </a:t>
            </a:r>
            <a:r>
              <a:rPr lang="en-US" b="1" dirty="0" smtClean="0"/>
              <a:t>surplus value </a:t>
            </a:r>
            <a:r>
              <a:rPr lang="en-US" dirty="0" smtClean="0"/>
              <a:t>or </a:t>
            </a:r>
            <a:r>
              <a:rPr lang="en-US" b="1" dirty="0" smtClean="0"/>
              <a:t>gains from trade</a:t>
            </a:r>
          </a:p>
          <a:p>
            <a:pPr lvl="1"/>
            <a:r>
              <a:rPr lang="en-US" dirty="0" smtClean="0"/>
              <a:t>That surplus is distributed between Smith and Jones.  </a:t>
            </a:r>
          </a:p>
          <a:p>
            <a:pPr lvl="1"/>
            <a:r>
              <a:rPr lang="en-US" dirty="0" smtClean="0"/>
              <a:t>If trade is to a point near the blue IC, then Smith gets most of the surplus.</a:t>
            </a:r>
          </a:p>
          <a:p>
            <a:pPr lvl="1"/>
            <a:r>
              <a:rPr lang="en-US" dirty="0" smtClean="0"/>
              <a:t>If trade occurs near the red IC, Jones gets most of the surplus </a:t>
            </a:r>
          </a:p>
          <a:p>
            <a:pPr lvl="1"/>
            <a:endParaRPr lang="en-US" dirty="0"/>
          </a:p>
          <a:p>
            <a:r>
              <a:rPr lang="en-US" dirty="0" smtClean="0"/>
              <a:t>But to which point will they trade?</a:t>
            </a: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415966"/>
            <a:ext cx="5624281" cy="53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370" y="108271"/>
            <a:ext cx="1129880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Additional Assumptions to Obtain a Unique Outcome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Smith and Jones are rational.</a:t>
            </a:r>
          </a:p>
          <a:p>
            <a:pPr lvl="1"/>
            <a:r>
              <a:rPr lang="en-US" dirty="0"/>
              <a:t>Means they use all available information in making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Means they will exhaust the gains from trade (will achieve a Pareto Optimal outcome)</a:t>
            </a:r>
            <a:endParaRPr lang="en-US" dirty="0"/>
          </a:p>
          <a:p>
            <a:r>
              <a:rPr lang="en-US" dirty="0" smtClean="0"/>
              <a:t>Assume </a:t>
            </a:r>
            <a:r>
              <a:rPr lang="en-US" dirty="0"/>
              <a:t>Smith and Jones maximize </a:t>
            </a:r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Means they will satisfy the mathematically-derived utility maximizing condition</a:t>
            </a:r>
          </a:p>
          <a:p>
            <a:pPr lvl="1"/>
            <a:r>
              <a:rPr lang="en-US" dirty="0" smtClean="0"/>
              <a:t>Note:  we will not derive this condition – only present it graphically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58" y="0"/>
            <a:ext cx="8847813" cy="6853032"/>
          </a:xfrm>
        </p:spPr>
      </p:pic>
    </p:spTree>
    <p:extLst>
      <p:ext uri="{BB962C8B-B14F-4D97-AF65-F5344CB8AC3E}">
        <p14:creationId xmlns:p14="http://schemas.microsoft.com/office/powerpoint/2010/main" val="39115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4" y="0"/>
            <a:ext cx="8980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370" y="108271"/>
            <a:ext cx="1129880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Pareto </a:t>
            </a:r>
            <a:r>
              <a:rPr lang="en-US" sz="3600" b="1" dirty="0" err="1" smtClean="0">
                <a:solidFill>
                  <a:srgbClr val="002060"/>
                </a:solidFill>
              </a:rPr>
              <a:t>Optimalty</a:t>
            </a:r>
            <a:r>
              <a:rPr lang="en-US" sz="3600" b="1" dirty="0" smtClean="0">
                <a:solidFill>
                  <a:srgbClr val="002060"/>
                </a:solidFill>
              </a:rPr>
              <a:t> and Economic Efficiency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trade achieves a </a:t>
            </a:r>
            <a:r>
              <a:rPr lang="en-US" dirty="0" err="1" smtClean="0"/>
              <a:t>pareto</a:t>
            </a:r>
            <a:r>
              <a:rPr lang="en-US" dirty="0" smtClean="0"/>
              <a:t> optimal outcome, economists say the outcome is economically efficient.  </a:t>
            </a:r>
          </a:p>
          <a:p>
            <a:r>
              <a:rPr lang="en-US" dirty="0" smtClean="0"/>
              <a:t>Thus, economic </a:t>
            </a:r>
            <a:r>
              <a:rPr lang="en-US" dirty="0"/>
              <a:t>e</a:t>
            </a:r>
            <a:r>
              <a:rPr lang="en-US" dirty="0" smtClean="0"/>
              <a:t>fficiency means that there is no way to further increase the well-being of the traders.</a:t>
            </a:r>
          </a:p>
          <a:p>
            <a:r>
              <a:rPr lang="en-US" dirty="0" smtClean="0"/>
              <a:t>In the pure exchange model, there is no increase in overall goods available, thus, the mutual increase in utility arises solely due to a reallocation of consumption  … this is called consumption efficiency</a:t>
            </a:r>
          </a:p>
          <a:p>
            <a:r>
              <a:rPr lang="en-US" dirty="0" smtClean="0"/>
              <a:t>An allocation can be very unequal and still economically efficient.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78" y="-1"/>
            <a:ext cx="8704691" cy="6742177"/>
          </a:xfrm>
        </p:spPr>
      </p:pic>
    </p:spTree>
    <p:extLst>
      <p:ext uri="{BB962C8B-B14F-4D97-AF65-F5344CB8AC3E}">
        <p14:creationId xmlns:p14="http://schemas.microsoft.com/office/powerpoint/2010/main" val="20089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78" y="0"/>
            <a:ext cx="7955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370" y="108271"/>
            <a:ext cx="1129880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Pure Exchange Model Implications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Smith and Jones are merely utility seeking</a:t>
            </a:r>
          </a:p>
          <a:p>
            <a:pPr lvl="1"/>
            <a:r>
              <a:rPr lang="en-US" dirty="0" smtClean="0"/>
              <a:t>Then they will trade to some point in </a:t>
            </a:r>
            <a:r>
              <a:rPr lang="en-US" smtClean="0"/>
              <a:t>the lens of the EB </a:t>
            </a:r>
          </a:p>
          <a:p>
            <a:pPr lvl="1"/>
            <a:r>
              <a:rPr lang="en-US" dirty="0" smtClean="0"/>
              <a:t>and both will become better-off from trade.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Smith and Jones are rational and Utility maximizing</a:t>
            </a:r>
          </a:p>
          <a:p>
            <a:pPr lvl="1"/>
            <a:r>
              <a:rPr lang="en-US" dirty="0" smtClean="0"/>
              <a:t>Then they will trade to a </a:t>
            </a:r>
            <a:r>
              <a:rPr lang="en-US" dirty="0" err="1" smtClean="0"/>
              <a:t>pareto</a:t>
            </a:r>
            <a:r>
              <a:rPr lang="en-US" dirty="0" smtClean="0"/>
              <a:t> optimal point that satisfies the utility maximizing condition</a:t>
            </a:r>
          </a:p>
          <a:p>
            <a:pPr lvl="1"/>
            <a:r>
              <a:rPr lang="en-US" dirty="0" smtClean="0"/>
              <a:t>And both will become better-off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Pure Exchange Model Assumptions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Smith’s and Jones’s preferences have two characteristics</a:t>
            </a:r>
          </a:p>
          <a:p>
            <a:pPr lvl="1"/>
            <a:r>
              <a:rPr lang="en-US" sz="2800" dirty="0"/>
              <a:t>more </a:t>
            </a:r>
            <a:r>
              <a:rPr lang="en-US" sz="2800" dirty="0" smtClean="0"/>
              <a:t>goods are better than fewer goods.   </a:t>
            </a:r>
            <a:endParaRPr lang="en-US" sz="2800" dirty="0"/>
          </a:p>
          <a:p>
            <a:pPr lvl="1"/>
            <a:r>
              <a:rPr lang="en-US" sz="2800" dirty="0"/>
              <a:t>Diminishing marginal utility in consumption of both goods</a:t>
            </a:r>
          </a:p>
          <a:p>
            <a:r>
              <a:rPr lang="en-US" sz="3200" dirty="0" smtClean="0"/>
              <a:t>Smith </a:t>
            </a:r>
            <a:r>
              <a:rPr lang="en-US" sz="3200" dirty="0"/>
              <a:t>is endowed with 10 oranges</a:t>
            </a:r>
          </a:p>
          <a:p>
            <a:r>
              <a:rPr lang="en-US" sz="3200" dirty="0" smtClean="0"/>
              <a:t>Jones </a:t>
            </a:r>
            <a:r>
              <a:rPr lang="en-US" sz="3200" dirty="0"/>
              <a:t>is endowed with 10 apples</a:t>
            </a:r>
          </a:p>
        </p:txBody>
      </p:sp>
    </p:spTree>
    <p:extLst>
      <p:ext uri="{BB962C8B-B14F-4D97-AF65-F5344CB8AC3E}">
        <p14:creationId xmlns:p14="http://schemas.microsoft.com/office/powerpoint/2010/main" val="39705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Pure Exchange Model Assumptions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1763" y="1825625"/>
            <a:ext cx="6639339" cy="4351338"/>
          </a:xfrm>
        </p:spPr>
        <p:txBody>
          <a:bodyPr/>
          <a:lstStyle/>
          <a:p>
            <a:r>
              <a:rPr lang="en-US" sz="3200" dirty="0" smtClean="0"/>
              <a:t>Suppose Smith receives utility in consuming apples according to the schedule on the right.</a:t>
            </a:r>
          </a:p>
          <a:p>
            <a:pPr lvl="1"/>
            <a:r>
              <a:rPr lang="en-US" sz="2800" dirty="0" smtClean="0"/>
              <a:t>More is better is true because as apples rises, </a:t>
            </a:r>
            <a:r>
              <a:rPr lang="en-US" sz="2800" dirty="0" err="1" smtClean="0"/>
              <a:t>utils</a:t>
            </a:r>
            <a:r>
              <a:rPr lang="en-US" sz="2800" dirty="0" smtClean="0"/>
              <a:t> rise (0,20,38,54 …)</a:t>
            </a:r>
          </a:p>
          <a:p>
            <a:pPr lvl="1"/>
            <a:r>
              <a:rPr lang="en-US" sz="2800" dirty="0" smtClean="0"/>
              <a:t>Marginal utility is diminishing because  it falls with greater apples (20,18,16…)</a:t>
            </a:r>
          </a:p>
          <a:p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38216"/>
              </p:ext>
            </p:extLst>
          </p:nvPr>
        </p:nvGraphicFramePr>
        <p:xfrm>
          <a:off x="7561690" y="2151628"/>
          <a:ext cx="438912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24">
                  <a:extLst>
                    <a:ext uri="{9D8B030D-6E8A-4147-A177-3AD203B41FA5}">
                      <a16:colId xmlns:a16="http://schemas.microsoft.com/office/drawing/2014/main" val="1755925121"/>
                    </a:ext>
                  </a:extLst>
                </a:gridCol>
                <a:gridCol w="1744149">
                  <a:extLst>
                    <a:ext uri="{9D8B030D-6E8A-4147-A177-3AD203B41FA5}">
                      <a16:colId xmlns:a16="http://schemas.microsoft.com/office/drawing/2014/main" val="1391855899"/>
                    </a:ext>
                  </a:extLst>
                </a:gridCol>
                <a:gridCol w="1744149">
                  <a:extLst>
                    <a:ext uri="{9D8B030D-6E8A-4147-A177-3AD203B41FA5}">
                      <a16:colId xmlns:a16="http://schemas.microsoft.com/office/drawing/2014/main" val="3860359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apples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Utils</a:t>
                      </a:r>
                      <a:r>
                        <a:rPr lang="en-US" dirty="0" smtClean="0"/>
                        <a:t> of happiness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Marginal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Utility (</a:t>
                      </a:r>
                      <a:r>
                        <a:rPr lang="en-US" baseline="0" dirty="0" err="1" smtClean="0"/>
                        <a:t>utils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66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0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2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7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4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8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Pure Exchange Model Assumptions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0120" y="143383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Smith and Jones </a:t>
            </a:r>
            <a:r>
              <a:rPr lang="en-US" sz="3200" b="1" dirty="0"/>
              <a:t>seek higher utility </a:t>
            </a:r>
            <a:r>
              <a:rPr lang="en-US" sz="3200" dirty="0"/>
              <a:t>– they want to be </a:t>
            </a:r>
            <a:r>
              <a:rPr lang="en-US" sz="3200" dirty="0" smtClean="0"/>
              <a:t>happier</a:t>
            </a:r>
          </a:p>
          <a:p>
            <a:pPr lvl="1"/>
            <a:r>
              <a:rPr lang="en-US" sz="2800" dirty="0" smtClean="0"/>
              <a:t>Smith and Jones are </a:t>
            </a:r>
            <a:r>
              <a:rPr lang="en-US" sz="2800" b="1" dirty="0" smtClean="0"/>
              <a:t>self-interested</a:t>
            </a:r>
            <a:r>
              <a:rPr lang="en-US" sz="2800" dirty="0" smtClean="0"/>
              <a:t> only</a:t>
            </a:r>
            <a:endParaRPr lang="en-US" sz="2800" dirty="0"/>
          </a:p>
          <a:p>
            <a:pPr lvl="1"/>
            <a:r>
              <a:rPr lang="en-US" sz="2800" dirty="0" smtClean="0"/>
              <a:t>soon </a:t>
            </a:r>
            <a:r>
              <a:rPr lang="en-US" sz="2800" dirty="0"/>
              <a:t>we’ll assume Smith and Jones “</a:t>
            </a:r>
            <a:r>
              <a:rPr lang="en-US" sz="2800" b="1" dirty="0"/>
              <a:t>maximize utility</a:t>
            </a:r>
            <a:r>
              <a:rPr lang="en-US" sz="2800" dirty="0"/>
              <a:t>”</a:t>
            </a:r>
          </a:p>
          <a:p>
            <a:r>
              <a:rPr lang="en-US" sz="3200" dirty="0" smtClean="0"/>
              <a:t>Smith </a:t>
            </a:r>
            <a:r>
              <a:rPr lang="en-US" sz="3200" dirty="0"/>
              <a:t>and Jones are </a:t>
            </a:r>
            <a:r>
              <a:rPr lang="en-US" sz="3200" b="1" dirty="0"/>
              <a:t>willing to engage in </a:t>
            </a:r>
            <a:r>
              <a:rPr lang="en-US" sz="3200" dirty="0"/>
              <a:t>mutually voluntary trade</a:t>
            </a:r>
          </a:p>
          <a:p>
            <a:r>
              <a:rPr lang="en-US" sz="3200" dirty="0" smtClean="0"/>
              <a:t>Smith </a:t>
            </a:r>
            <a:r>
              <a:rPr lang="en-US" sz="3200" dirty="0"/>
              <a:t>and Jones </a:t>
            </a:r>
            <a:r>
              <a:rPr lang="en-US" sz="3200" b="1" dirty="0"/>
              <a:t>know perfectly the quality</a:t>
            </a:r>
            <a:r>
              <a:rPr lang="en-US" sz="3200" dirty="0"/>
              <a:t> of the other’s </a:t>
            </a:r>
            <a:r>
              <a:rPr lang="en-US" sz="3200" dirty="0" smtClean="0"/>
              <a:t>goods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Implicit Model Assumptions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0120" y="143383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Smith and Jones </a:t>
            </a:r>
            <a:r>
              <a:rPr lang="en-US" sz="3200" b="1" dirty="0" smtClean="0"/>
              <a:t>are humans </a:t>
            </a:r>
            <a:r>
              <a:rPr lang="en-US" sz="3200" dirty="0" smtClean="0"/>
              <a:t>(Nobody ever saw a dog …. )</a:t>
            </a:r>
          </a:p>
          <a:p>
            <a:r>
              <a:rPr lang="en-US" sz="3200" dirty="0" smtClean="0"/>
              <a:t>Smith and Jones </a:t>
            </a:r>
            <a:r>
              <a:rPr lang="en-US" sz="3200" b="1" dirty="0" smtClean="0"/>
              <a:t>can meet with each other </a:t>
            </a:r>
            <a:r>
              <a:rPr lang="en-US" sz="3200" dirty="0" smtClean="0"/>
              <a:t>in the same location (call this location a market)</a:t>
            </a:r>
          </a:p>
          <a:p>
            <a:r>
              <a:rPr lang="en-US" sz="3200" dirty="0" smtClean="0"/>
              <a:t>Smith </a:t>
            </a:r>
            <a:r>
              <a:rPr lang="en-US" sz="3200" dirty="0"/>
              <a:t>and Jones </a:t>
            </a:r>
            <a:r>
              <a:rPr lang="en-US" sz="3200" b="1" dirty="0"/>
              <a:t>can communicate with each other </a:t>
            </a:r>
            <a:r>
              <a:rPr lang="en-US" sz="3200" dirty="0"/>
              <a:t>– </a:t>
            </a:r>
            <a:r>
              <a:rPr lang="en-US" sz="3200" dirty="0" smtClean="0"/>
              <a:t> they share </a:t>
            </a:r>
            <a:r>
              <a:rPr lang="en-US" sz="3200" dirty="0"/>
              <a:t>the same </a:t>
            </a:r>
            <a:r>
              <a:rPr lang="en-US" sz="3200" dirty="0" smtClean="0"/>
              <a:t>language.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Indifference Curve Construction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051560" y="1753631"/>
            <a:ext cx="4520494" cy="3712221"/>
            <a:chOff x="1800" y="1084"/>
            <a:chExt cx="5738" cy="4759"/>
          </a:xfrm>
        </p:grpSpPr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3111" y="1084"/>
              <a:ext cx="4427" cy="4454"/>
              <a:chOff x="511" y="764"/>
              <a:chExt cx="4427" cy="4454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511" y="764"/>
                <a:ext cx="4427" cy="4454"/>
                <a:chOff x="3583" y="1080"/>
                <a:chExt cx="4427" cy="4454"/>
              </a:xfrm>
            </p:grpSpPr>
            <p:grpSp>
              <p:nvGrpSpPr>
                <p:cNvPr id="73" name="Group 72"/>
                <p:cNvGrpSpPr>
                  <a:grpSpLocks/>
                </p:cNvGrpSpPr>
                <p:nvPr/>
              </p:nvGrpSpPr>
              <p:grpSpPr bwMode="auto">
                <a:xfrm>
                  <a:off x="4025" y="1080"/>
                  <a:ext cx="3985" cy="3965"/>
                  <a:chOff x="1775" y="1080"/>
                  <a:chExt cx="3985" cy="3965"/>
                </a:xfrm>
              </p:grpSpPr>
              <p:sp>
                <p:nvSpPr>
                  <p:cNvPr id="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440"/>
                    <a:ext cx="360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440"/>
                    <a:ext cx="36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1440"/>
                    <a:ext cx="36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235" y="1440"/>
                    <a:ext cx="36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440"/>
                    <a:ext cx="36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440"/>
                    <a:ext cx="360" cy="3600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4675"/>
                    <a:ext cx="3600" cy="365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960"/>
                    <a:ext cx="3600" cy="365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240"/>
                    <a:ext cx="3600" cy="365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2520"/>
                    <a:ext cx="3600" cy="365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800"/>
                    <a:ext cx="3600" cy="365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rgbClr val="9BC1FF"/>
                            </a:gs>
                            <a:gs pos="100000">
                              <a:srgbClr val="3F80CD"/>
                            </a:gs>
                          </a:gsLst>
                          <a:lin ang="5400000"/>
                        </a:gradFill>
                      </a14:hiddenFill>
                    </a:ext>
                  </a:extLst>
                </p:spPr>
                <p:txBody>
                  <a:bodyPr rot="0" vert="horz" wrap="square" lIns="91440" tIns="91440" rIns="91440" bIns="9144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97" name="Lin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95" y="1080"/>
                    <a:ext cx="5" cy="396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8" name="Lin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75" y="5040"/>
                    <a:ext cx="3985" cy="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808080">
                        <a:alpha val="35001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7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83" y="1185"/>
                  <a:ext cx="520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10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3" y="1905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8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43" y="2645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6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43" y="3311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4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43" y="4052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643" y="4768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0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410" y="5010"/>
                  <a:ext cx="520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10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724" y="5010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8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18" y="5010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6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67" y="5010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4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73" y="5010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43" y="5010"/>
                  <a:ext cx="400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4A7EBB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0</a:t>
                  </a:r>
                  <a:endParaRPr lang="en-US" sz="11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1667" y="2525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3101" y="3605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1667" y="3975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3467" y="1805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Text Box 35"/>
              <p:cNvSpPr txBox="1">
                <a:spLocks noChangeArrowheads="1"/>
              </p:cNvSpPr>
              <p:nvPr/>
            </p:nvSpPr>
            <p:spPr bwMode="auto">
              <a:xfrm>
                <a:off x="1563" y="3888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3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36"/>
              <p:cNvSpPr txBox="1">
                <a:spLocks noChangeArrowheads="1"/>
              </p:cNvSpPr>
              <p:nvPr/>
            </p:nvSpPr>
            <p:spPr bwMode="auto">
              <a:xfrm>
                <a:off x="3005" y="3535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5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37"/>
              <p:cNvSpPr txBox="1">
                <a:spLocks noChangeArrowheads="1"/>
              </p:cNvSpPr>
              <p:nvPr/>
            </p:nvSpPr>
            <p:spPr bwMode="auto">
              <a:xfrm>
                <a:off x="1563" y="2463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5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 Box 38"/>
              <p:cNvSpPr txBox="1">
                <a:spLocks noChangeArrowheads="1"/>
              </p:cNvSpPr>
              <p:nvPr/>
            </p:nvSpPr>
            <p:spPr bwMode="auto">
              <a:xfrm>
                <a:off x="3362" y="1737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9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39"/>
              <p:cNvSpPr txBox="1">
                <a:spLocks noChangeArrowheads="1"/>
              </p:cNvSpPr>
              <p:nvPr/>
            </p:nvSpPr>
            <p:spPr bwMode="auto">
              <a:xfrm>
                <a:off x="3001" y="2085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8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3109" y="2169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2739" y="2883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Text Box 42"/>
              <p:cNvSpPr txBox="1">
                <a:spLocks noChangeArrowheads="1"/>
              </p:cNvSpPr>
              <p:nvPr/>
            </p:nvSpPr>
            <p:spPr bwMode="auto">
              <a:xfrm>
                <a:off x="2641" y="2827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6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2023" y="1815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38100" dist="25400" dir="5400000" algn="ctr" rotWithShape="0">
                  <a:srgbClr val="808080">
                    <a:alpha val="35001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4A7EB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Text Box 44"/>
              <p:cNvSpPr txBox="1">
                <a:spLocks noChangeArrowheads="1"/>
              </p:cNvSpPr>
              <p:nvPr/>
            </p:nvSpPr>
            <p:spPr bwMode="auto">
              <a:xfrm>
                <a:off x="1921" y="1731"/>
                <a:ext cx="660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91440" rIns="91440" bIns="9144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 = 6</a:t>
                </a:r>
                <a:endPara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4710" y="5233"/>
              <a:ext cx="1520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Oranges (#)</a:t>
              </a: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2806" y="2500"/>
              <a:ext cx="61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91440" rIns="91440" bIns="9144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Apples (#)</a:t>
              </a:r>
            </a:p>
          </p:txBody>
        </p:sp>
        <p:sp>
          <p:nvSpPr>
            <p:cNvPr id="56" name="Text Box 47"/>
            <p:cNvSpPr txBox="1">
              <a:spLocks noChangeArrowheads="1"/>
            </p:cNvSpPr>
            <p:nvPr/>
          </p:nvSpPr>
          <p:spPr bwMode="auto">
            <a:xfrm>
              <a:off x="1800" y="1440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2700" y="5013"/>
              <a:ext cx="93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Smith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6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Indifference Curve Construction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0120" y="143383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Each point on the diagram is a bundle of goods and has a utility (happiness) value.  </a:t>
            </a:r>
          </a:p>
          <a:p>
            <a:pPr lvl="0"/>
            <a:r>
              <a:rPr lang="en-US" sz="3200" dirty="0"/>
              <a:t>Smith knowing his preferences means he </a:t>
            </a:r>
            <a:r>
              <a:rPr lang="en-US" sz="3200" dirty="0" smtClean="0"/>
              <a:t>knows </a:t>
            </a:r>
            <a:r>
              <a:rPr lang="en-US" sz="3200" dirty="0"/>
              <a:t>how much utility (or happiness, or satisfaction) he gets from each bundle</a:t>
            </a:r>
          </a:p>
          <a:p>
            <a:pPr lvl="0"/>
            <a:r>
              <a:rPr lang="en-US" sz="3200" dirty="0"/>
              <a:t>If Smith cannot measure his utility </a:t>
            </a:r>
            <a:r>
              <a:rPr lang="en-US" sz="3200" dirty="0" smtClean="0"/>
              <a:t>(</a:t>
            </a:r>
            <a:r>
              <a:rPr lang="en-US" sz="3200" dirty="0" err="1" smtClean="0"/>
              <a:t>bec</a:t>
            </a:r>
            <a:r>
              <a:rPr lang="en-US" sz="3200" dirty="0" smtClean="0"/>
              <a:t>. utility </a:t>
            </a:r>
            <a:r>
              <a:rPr lang="en-US" sz="3200" dirty="0"/>
              <a:t>is actually immeasurable), he can at least rank two bundles as more, less, or equally preferred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3254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120" y="108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Indifference Curve Construction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01" y="1053583"/>
            <a:ext cx="5678774" cy="55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512"/>
    <Reference Type="http://www.w3.org/2000/09/xmldsig#Object" URI="#idPackageObject">
      <DigestMethod Algorithm="http://www.w3.org/2001/04/xmlenc#sha512"/>
      <DigestValue>U58ypLyn0u8KGAFn9xpLBY3LExfGKEhMnNCiHxyXcqoudyxPcMwfIebjycnSQ1SmCP1itouMHF4s
Wij8vTvyFg==</DigestValue>
    </Reference>
    <Reference Type="http://www.w3.org/2000/09/xmldsig#Object" URI="#idOfficeObject">
      <DigestMethod Algorithm="http://www.w3.org/2001/04/xmlenc#sha512"/>
      <DigestValue>12KXWYjSMtJ8eW1ODu6bl01RfiDvmN4V7TNpOf7WbgfRqqA4NDHiyQx7CpnyWPB3DiwWnoRyrsxc
Qdkc8+mkuA==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512"/>
      <DigestValue>bsaGmCz/VrtqvQgdHI9z8Zl6zf+jG2AS++vvvELMGEz/JEjGMrDYiuvLCaPWKkLmkIDh27YLpSOV
Ol3gNVEzsw==</DigestValue>
    </Reference>
  </SignedInfo>
  <SignatureValue>bEGDLCQQzX8thV6/Sw4ntakJkZWhMp+KkEeLtvRidJfucGNyOkxRkeKfGaJOYH4bHuwkR5EC41+3
bIFx2d2kmEw9FUR5kO3i2XJFGKHh3321weK5u7V+3f085q4y8U7pKeurRE2OxlBpzdH9CzgIf4yb
GecQ5NSZfsGYvMtt/ftQ/bTMdHc7NKb3n9HPZCszdknrSYgvwSvKaFUBz+eeDu+X4VHfxvTvxZBn
lwhyV/psEL4eonRPoGti3XHq9yDmpUclilzLIDAAqtuSQvwtx51OM4TvZovkVxRd0394xYuYHW2Y
VVqm48E0uPeGLY1ccPGGyXhLybT89SdBWhn23w==</SignatureValue>
  <KeyInfo>
    <X509Data>
      <X509Certificate>MIIIXjCCBkagAwIBAgITHQAAOEQNm6VCJLObBQAAAAA4RDANBgkqhkiG9w0BAQ0FADCBljETMBEGCgmSJomT8ixkARkWA2VkdTETMBEGCgmSJomT8ixkARkWA2d3dTEUMBIGCgmSJomT8ixkARkWBGNjYXMxFTATBgoJkiaJk/IsZAEZFgVjbG91ZDE9MDsGA1UEAxM0Q29sdW1iaWFuIENvbGxlZ2UgSW50ZXJtZWRpYXRlIENlcnRpZmljYXRlIEF1dGhvcml0eTAeFw0yMDEyMDQyMzQ4NDJaFw0yMjEyMDQyMzQ4NDJaMIGtMRMwEQYKCZImiZPyLGQBGRYDZWR1MRMwEQYKCZImiZPyLGQBGRYDZ3d1MRQwEgYKCZImiZPyLGQBGRYEY2NhczEVMBMGCgmSJomT8ixkARkWBWNsb3VkMRMwEQYDVQQLEwpDQ0FTIFVzZXJzMRAwDgYDVQQLEwdGYWN1bHR5MRIwEAYDVQQLEwlFY29ub21pY3MxGTAXBgNVBAMTEFN0ZXZlbiBTdXJhbm92aWMwggEiMA0GCSqGSIb3DQEBAQUAA4IBDwAwggEKAoIBAQDBb4gypRgr6RVw1pgz8SGtsWFhLTV+bQLOv/TwA91oeQFoNZaoJ2usDFzLeG15TYZB0FtPQV6io+lqqMVLWpx4jX8kcdvXrspcMnhY1URFnal+Ba2mmxCJxy8IGicnvcQ2JUWOZB1OfEVe1OX8Mu7dSilSHkma5WZpuKcR35J0PeCpGXZ20q9GPpjdsvWAk6CJE9ONjStW55fo/m0FA8/pqVlfXnY7OVh4qEfGs0AZ8gMoqe9lTlskGyd+NWCPgiFK8BF3K/Jtd8OnUQXeJAkNyQBeIQa5RUP/ngTMODKW5Z2JByAREGGDETpGCAvUGP4qIYAxKi1WpubgosgzgaadAgMBAAGjggOKMIIDhjA8BgkrBgEEAYI3FQcELzAtBiUrBgEEAYI3FQiD7bo9k8AthoGXC4fdjjj4oDOBeoX++iKFofc8AgFmAgEBMCkGA1UdJQQiMCAGCCsGAQUFBwMCBggrBgEFBQcDBAYKKwYBBAGCNwoDBDAOBgNVHQ8BAf8EBAMCBaAwNQYJKwYBBAGCNxUKBCgwJjAKBggrBgEFBQcDAjAKBggrBgEFBQcDBDAMBgorBgEEAYI3CgMEMEQGCSqGSIb3DQEJDwQ3MDUwDgYIKoZIhvcNAwICAgCAMA4GCCqGSIb3DQMEAgIAgDAHBgUrDgMCBzAKBggqhkiG9w0DBzAdBgNVHQ4EFgQUjmEoSqZFxhAq/uRc9wCtFPBpAxQwHwYDVR0jBBgwFoAUvZR5aT/e/ndeiQaByTmUxCGGDqEwggEOBgNVHR8EggEFMIIBATCB/qCB+6CB+IaB9WxkYXA6Ly8vQ049Q29sdW1iaWFuJTIwQ29sbGVnZSUyMEludGVybWVkaWF0ZSUyMENlcnRpZmljYXRlJTIwQXV0aG9yaXQtMDAxMjEsQ049ZmItY2EtMSxDTj1DRFAsQ049UHVibGljJTIwS2V5JTIwU2VydmljZXMsQ049U2VydmljZXMsQ049Q29uZmlndXJhdGlvbixEQz1jbG91ZCxEQz1jY2FzLERDPWd3dSxEQz1lZHU/Y2VydGlmaWNhdGVSZXZvY2F0aW9uTGlzdD9iYXNlP29iamVjdENsYXNzPWNSTERpc3RyaWJ1dGlvblBvaW50MIIBAAYIKwYBBQUHAQEEgfMwgfAwge0GCCsGAQUFBzAChoHgbGRhcDovLy9DTj1Db2x1bWJpYW4lMjBDb2xsZWdlJTIwSW50ZXJtZWRpYXRlJTIwQ2VydGlmaWNhdGUlMjBBdXRob3JpdC0wMDEyMSxDTj1BSUEsQ049UHVibGljJTIwS2V5JTIwU2VydmljZXMsQ049U2VydmljZXMsQ049Q29uZmlndXJhdGlvbixEQz1jbG91ZCxEQz1jY2FzLERDPWd3dSxEQz1lZHU/Y0FDZXJ0aWZpY2F0ZT9iYXNlP29iamVjdENsYXNzPWNlcnRpZmljYXRpb25BdXRob3JpdHkwOAYDVR0RBDEwL6AtBgorBgEEAYI3FAIDoB8MHXNzdXJhbm92aWNAY2xvdWQuY2Nhcy5nd3UuZWR1MA0GCSqGSIb3DQEBDQUAA4ICAQAHMMvt5j6cpk+sN1RPj6SGUXH8MlwtWQtLio9WDH5PQeLB5gVnMu21cOyzUKIRFu10hPJUpZaCZSHOl7Z030NNrZv7A4pDgKy9qho3wVjfTxWnnOCJvJHr8Sx3/kPg901NgaUch/mp1yINmkmAArX9ma4bDJs/5RHNBlIc49PEzgVCUhUf80NBeSrn316M/tj4KZM1VyiEAZc8NuROWfyMAkHjBX/CmaM0aC6gMtvdsJO4gty+rbcL8kd1hbsM4pTCNa+clPmk5QwhPCSTNcQfN18Y0D1Ty0womw/uLbjPsFRbNoLGXqYCB5882VidMPgDi2nichlh+VHYQ1EqGpUiRcreNu5Mugyx7j9UZnuXunsmBfu/tcRRx57J4hyitghtHf0Xt91F+jlASbJZYz57iFK6acj68yI+PUG25bbzrcdJ5itarz4zHx605xjxMw8bZVGf/7XdhHlzFt0AO5hIsvsOKh0csoeu4i5oUETfeBP62BMq+3lbWHqN8X6a9LEDuYpb0FaoEX8Qbb+WXnPWOHdxbXq71k78vCXotVbfvQyzrrzYpEfrG14ZNOIJnMSUj5E1WGr4kinUezfDroCpdeuPpoOuOkFyHeiSn7PQm6h88439zHuP9GbdBpHi+3sknoJtYR7N+wns+X1yOaqDlEUr1IXCjk6LhhWtr2gEHg==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s9vTNx70HurR0IqutSlOF6mqQVRpcBultpOK6uwxJ8AJUMEmuwH1k2tAAe1Kwn6t5Y3RXf0ohViVcS7dWs4Ndg==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29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24"/>
            <mdssi:RelationshipReference xmlns:mdssi="http://schemas.openxmlformats.org/package/2006/digital-signature" SourceId="rId32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23"/>
            <mdssi:RelationshipReference xmlns:mdssi="http://schemas.openxmlformats.org/package/2006/digital-signature" SourceId="rId28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31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27"/>
            <mdssi:RelationshipReference xmlns:mdssi="http://schemas.openxmlformats.org/package/2006/digital-signature" SourceId="rId30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26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5"/>
            <mdssi:RelationshipReference xmlns:mdssi="http://schemas.openxmlformats.org/package/2006/digital-signature" SourceId="rId33"/>
          </Transform>
          <Transform Algorithm="http://www.w3.org/TR/2001/REC-xml-c14n-20010315"/>
        </Transforms>
        <DigestMethod Algorithm="http://www.w3.org/2001/04/xmlenc#sha512"/>
        <DigestValue>waFcHiryqYyMKqLhlSACR9YUEnTRxLA2OoDG9HmdMctQnY+ZIEcFM/4E1IUOVL9+GWVaL6czC9xQfVmRpJaomg==</DigestValue>
      </Reference>
      <Reference URI="/ppt/media/image1.JPG?ContentType=image/jpeg">
        <DigestMethod Algorithm="http://www.w3.org/2001/04/xmlenc#sha512"/>
        <DigestValue>fGMxy2hQ9Ic6sJNluLrgohHmDyS42qzX/0vdUWOUswfdxC2LHbtNBnCf5WliiufzYL8yfgKAD1g0e8eU6cT7dQ==</DigestValue>
      </Reference>
      <Reference URI="/ppt/media/image10.png?ContentType=image/png">
        <DigestMethod Algorithm="http://www.w3.org/2001/04/xmlenc#sha512"/>
        <DigestValue>ZY5q4xve4/3ARoSW0ttX4XYriczw9JYsj5L1DC7gqv40pbzVlagvU57MqeAXtAe5u9H3Af2e+vSr3IYmrHr0Yg==</DigestValue>
      </Reference>
      <Reference URI="/ppt/media/image11.tif?ContentType=image/tiff">
        <DigestMethod Algorithm="http://www.w3.org/2001/04/xmlenc#sha512"/>
        <DigestValue>t614QEvo1m/dNF0a0d777bY0shiFcL84PaeJ1jo1Wm0qTOnKkgnyVl7djO9cZBk4MGcWVl77ldvjTs/Xni1Ndg==</DigestValue>
      </Reference>
      <Reference URI="/ppt/media/image12.png?ContentType=image/png">
        <DigestMethod Algorithm="http://www.w3.org/2001/04/xmlenc#sha512"/>
        <DigestValue>fphGW7DZM/USSi67o9BCVVnk6UjWLFczW+/XnUOp+ZqGiSy9o4FeOjqspoSx30TwZVgzyx2qWJMObKxMuEgcvw==</DigestValue>
      </Reference>
      <Reference URI="/ppt/media/image2.png?ContentType=image/png">
        <DigestMethod Algorithm="http://www.w3.org/2001/04/xmlenc#sha512"/>
        <DigestValue>kf1g/BRTuip1H4hA1R5zhubNNMd+nPeZjAlvAIpFAClt7b5leTPKTSJyHj9i6t7PsoegkCz6SzCh5lFwMtqO1g==</DigestValue>
      </Reference>
      <Reference URI="/ppt/media/image3.png?ContentType=image/png">
        <DigestMethod Algorithm="http://www.w3.org/2001/04/xmlenc#sha512"/>
        <DigestValue>xAtHHJGRuhk1LuK3IodiU7nTPCBZvsENU02EFDNGujYccWwcqnLbyux6xj/jfVkVIAAm8b6BUqROrCy/1ruF8g==</DigestValue>
      </Reference>
      <Reference URI="/ppt/media/image4.png?ContentType=image/png">
        <DigestMethod Algorithm="http://www.w3.org/2001/04/xmlenc#sha512"/>
        <DigestValue>Hi+nOQex60bNzsOMb+2aMoF15ErqJnwL75ejm+v4eO4m3SwtC6ALuExTDtq0gPvkoq7iywuTAlXAh494sAexwg==</DigestValue>
      </Reference>
      <Reference URI="/ppt/media/image5.png?ContentType=image/png">
        <DigestMethod Algorithm="http://www.w3.org/2001/04/xmlenc#sha512"/>
        <DigestValue>NaJtAoxeE5Bw5IM3gf6MnjmcZ1p7LchVjSmHZWjmg+Wx/wJA400rCPHlx81/umtnnp4sUAZX2F8j3C6NOIJwBg==</DigestValue>
      </Reference>
      <Reference URI="/ppt/media/image6.png?ContentType=image/png">
        <DigestMethod Algorithm="http://www.w3.org/2001/04/xmlenc#sha512"/>
        <DigestValue>R0GTvdFtu+KaHZpZbjG/GakV2JUx7I2Zs5u/CXVawP3OrqewGApwnYoNnHwguC2XQ2Mq8S3PmH+HygqbMzjJfQ==</DigestValue>
      </Reference>
      <Reference URI="/ppt/media/image7.tif?ContentType=image/tiff">
        <DigestMethod Algorithm="http://www.w3.org/2001/04/xmlenc#sha512"/>
        <DigestValue>FUArcPq/wP5szPb5CwpWTGuXSHWFN14gNseYGAnVynu3jOPrfqKIMlzOomIjuYXmdn2OlQ3sLxnJoBTGSJBhag==</DigestValue>
      </Reference>
      <Reference URI="/ppt/media/image8.tif?ContentType=image/tiff">
        <DigestMethod Algorithm="http://www.w3.org/2001/04/xmlenc#sha512"/>
        <DigestValue>LtCAJZtIwTrzAP3n/IUuLdjli5XYblkUHxWW89U/yaLhF9Pld21I7Oy0C3G4fVIICi8d2mu6sYF/lKXr8CgHgw==</DigestValue>
      </Reference>
      <Reference URI="/ppt/media/image9.tif?ContentType=image/tiff">
        <DigestMethod Algorithm="http://www.w3.org/2001/04/xmlenc#sha512"/>
        <DigestValue>Va8ZGpmg50c61rOmYN7tiBQ52V2rrD7IkBgSUAblBXimkKIabs1GSkXbV6BSl6rDpJFEjldZduK7CZPON2E4KA==</DigestValue>
      </Reference>
      <Reference URI="/ppt/presentation.xml?ContentType=application/vnd.openxmlformats-officedocument.presentationml.presentation.main+xml">
        <DigestMethod Algorithm="http://www.w3.org/2001/04/xmlenc#sha512"/>
        <DigestValue>AGtciOM74gjXbCs/ZQUGLpHOfff9XnMrt4cKhqhXnaRqpRRW07mMnMFNVIL4nibhD9GQg6zx+phZebrcC30W5g==</DigestValue>
      </Reference>
      <Reference URI="/ppt/presProps.xml?ContentType=application/vnd.openxmlformats-officedocument.presentationml.presProps+xml">
        <DigestMethod Algorithm="http://www.w3.org/2001/04/xmlenc#sha512"/>
        <DigestValue>dlingyKgduz6dHNd9CwHrU49GezXY9CKHWxnCynpPt2J5oMIPCwXOsOZM/1zw8813ARe/KqGHsMkJCoUS/CB5g==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Gy/sHKzvwrUVcBNlpj2fHENnIvfgs1GD61p4xYqOHQ7sdAvw8HZAl8b9w1KhEOZsDKpMBaHOSDVjdn2WynxGmg==</DigestValue>
      </Reference>
      <Reference URI="/ppt/slideLayouts/slideLayout1.xml?ContentType=application/vnd.openxmlformats-officedocument.presentationml.slideLayout+xml">
        <DigestMethod Algorithm="http://www.w3.org/2001/04/xmlenc#sha512"/>
        <DigestValue>v6l8WmOUnepK5RPntnZE9KkL4TkbisGv3F2G4sehamfoqgwHA3td+I9yrs9u5cHo7WRV9HQt6F3KIsBnEetzrQ==</DigestValue>
      </Reference>
      <Reference URI="/ppt/slideLayouts/slideLayout10.xml?ContentType=application/vnd.openxmlformats-officedocument.presentationml.slideLayout+xml">
        <DigestMethod Algorithm="http://www.w3.org/2001/04/xmlenc#sha512"/>
        <DigestValue>tUd5UvOBPZFGwya743sIJFZk4VLLOkLaQCuhZ7mA29pNvCG5NlACBNEOGsFmAtSlt2iIr3HXbt/6IYrWhyPQ0Q==</DigestValue>
      </Reference>
      <Reference URI="/ppt/slideLayouts/slideLayout11.xml?ContentType=application/vnd.openxmlformats-officedocument.presentationml.slideLayout+xml">
        <DigestMethod Algorithm="http://www.w3.org/2001/04/xmlenc#sha512"/>
        <DigestValue>l2xt4pSYukO+d6DWCPaJLgkkOhZBLN/xDUHxlrq6p+j86W49+UofieAI57b+u6jLkw9Pcr9DVdstcCQI/ZY3Uw==</DigestValue>
      </Reference>
      <Reference URI="/ppt/slideLayouts/slideLayout2.xml?ContentType=application/vnd.openxmlformats-officedocument.presentationml.slideLayout+xml">
        <DigestMethod Algorithm="http://www.w3.org/2001/04/xmlenc#sha512"/>
        <DigestValue>UM1jBOIGuR/2kjbZtAS+1hDOIpbIlsgx2XA7JVDCH0xtHLJze9HkEB5oSQCDTnPFpzaUHq6mUnmW218TlMGdNQ==</DigestValue>
      </Reference>
      <Reference URI="/ppt/slideLayouts/slideLayout3.xml?ContentType=application/vnd.openxmlformats-officedocument.presentationml.slideLayout+xml">
        <DigestMethod Algorithm="http://www.w3.org/2001/04/xmlenc#sha512"/>
        <DigestValue>yHYa/eCKMPhjFGc4YsUQN7jXQYvJ1+VqegYwU4JWueiTFWusyavhXtNqByYYzGFzFoOyXsfmCoJDI4xxhZuuiA==</DigestValue>
      </Reference>
      <Reference URI="/ppt/slideLayouts/slideLayout4.xml?ContentType=application/vnd.openxmlformats-officedocument.presentationml.slideLayout+xml">
        <DigestMethod Algorithm="http://www.w3.org/2001/04/xmlenc#sha512"/>
        <DigestValue>nD69Bx3CNywHjKesYiby5iWb8bbjYtwZ8450WNd7tJQdpFPjltGilDhO1QvllBO/D04DVLuNrqSBrLhqsYQiNg==</DigestValue>
      </Reference>
      <Reference URI="/ppt/slideLayouts/slideLayout5.xml?ContentType=application/vnd.openxmlformats-officedocument.presentationml.slideLayout+xml">
        <DigestMethod Algorithm="http://www.w3.org/2001/04/xmlenc#sha512"/>
        <DigestValue>/Vv5b6C6ryFN8JQctLB9Hgqau/t+AxgK1Vn+r0Dn9a/LxxtrD+SRiNtwDJULnVyFPW5xNQwGbt4a1eysdRNh5g==</DigestValue>
      </Reference>
      <Reference URI="/ppt/slideLayouts/slideLayout6.xml?ContentType=application/vnd.openxmlformats-officedocument.presentationml.slideLayout+xml">
        <DigestMethod Algorithm="http://www.w3.org/2001/04/xmlenc#sha512"/>
        <DigestValue>HJFD82yKcQuC8x6znXmk4LHyV3fhcKyMvFackUinBgavXNDb+P9+CxrUT+yJQWZeByDtpuulpTny+G67V8r6aQ==</DigestValue>
      </Reference>
      <Reference URI="/ppt/slideLayouts/slideLayout7.xml?ContentType=application/vnd.openxmlformats-officedocument.presentationml.slideLayout+xml">
        <DigestMethod Algorithm="http://www.w3.org/2001/04/xmlenc#sha512"/>
        <DigestValue>0+G9ywEIVCFmmB4xs78oL4Iitdt3o0wX/Mgc/b/zxrpxeXHsPi4uTAJPaaUNHem5gPwO9UWOC7bfcBwlSi599A==</DigestValue>
      </Reference>
      <Reference URI="/ppt/slideLayouts/slideLayout8.xml?ContentType=application/vnd.openxmlformats-officedocument.presentationml.slideLayout+xml">
        <DigestMethod Algorithm="http://www.w3.org/2001/04/xmlenc#sha512"/>
        <DigestValue>JfQeS9ikaXUGvHz+43mYsY/j/hxRqHqSFCcJLllsQLGMvotxX2OD1c44XYlRmYCvAw4pwvSuw/ZtY7OdRO/TFw==</DigestValue>
      </Reference>
      <Reference URI="/ppt/slideLayouts/slideLayout9.xml?ContentType=application/vnd.openxmlformats-officedocument.presentationml.slideLayout+xml">
        <DigestMethod Algorithm="http://www.w3.org/2001/04/xmlenc#sha512"/>
        <DigestValue>zcF0iv+ojdWjp/ofQWNk0X4aN/TKW7E5IhtQXv/tnn0BgxOrD4+kIeLsF6ZY3UObxS4F7k3ALK852ozcCKAMQQ==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</Transform>
          <Transform Algorithm="http://www.w3.org/TR/2001/REC-xml-c14n-20010315"/>
        </Transforms>
        <DigestMethod Algorithm="http://www.w3.org/2001/04/xmlenc#sha512"/>
        <DigestValue>nneDdM9PtDz15zgNZOjGJ1qRKLD10+o/1iVleH7PHRCJpmMiKi0i8BMTAffN9yJ9kCKINlOtSCf5yQIG6H7nTw==</DigestValue>
      </Reference>
      <Reference URI="/ppt/slideMasters/slideMaster1.xml?ContentType=application/vnd.openxmlformats-officedocument.presentationml.slideMaster+xml">
        <DigestMethod Algorithm="http://www.w3.org/2001/04/xmlenc#sha512"/>
        <DigestValue>v5LFD7Xi/9gNAkcjnpXqvqY/9udbjVwVB9yLtzZknDtPVonDGNutRTfFo2BjZtpqBis6xyendJvY1db+v6kOYA==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CQ+AdHNQd3mLrIB2gFLdmHWUcySVmEhouq1OXTZBxY1A5TxP2UTMM4DbsxGp9j1buRFqS+mJtJPFO64FPlhGMw==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PvP1mRb5K58ery8X3AV/M5YMd2EvTtL1gOwIUyW/07bvoo9N2S7OFqWNC2J7mzzFrpY/E8H7eU4e1ffQaE69zA==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y34ghEBtDW5OV30uf836OGZYjfRCgQSvjEV9xwb6F/WF2a/WbMS9Cu83HrylwUVW4KIXsxuKETjJ4zdQ43wYQg==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yDvTX3VUHrgDPZr5mn7bl6WCncTwTDRZTYSAMC4rnHKdqhUdbF6Qiq1pV5czHm3i6rtxceKcRVn/DSTOvf7uMQ==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yDvTX3VUHrgDPZr5mn7bl6WCncTwTDRZTYSAMC4rnHKdqhUdbF6Qiq1pV5czHm3i6rtxceKcRVn/DSTOvf7uMQ==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hovbdLU3sQG1yN+PydBgatFm3m5tnaIaAF6RGoDKql4zyhylpfPxw5ilMpbnycM3YymdPSjuq5AkcuXoj/JwoQ==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LO0Rv23uuVDrmDxQ/y9yVOBko6/jPfBU7D2/yemQ5wTMIiAIBoxKBShlKXLhnkddQWa4mFiNP3awXwTNZNbq4A==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5xpCBHoYFtHyj7eMg+gBiRogVmmwBo0vwR+Wleq9zwOmbyXeGDB6I8aRtd6oiHEC0dEFEZ2u/z0Hos5Zfd7DGA==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hovbdLU3sQG1yN+PydBgatFm3m5tnaIaAF6RGoDKql4zyhylpfPxw5ilMpbnycM3YymdPSjuq5AkcuXoj/JwoQ==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hovbdLU3sQG1yN+PydBgatFm3m5tnaIaAF6RGoDKql4zyhylpfPxw5ilMpbnycM3YymdPSjuq5AkcuXoj/JwoQ==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hovbdLU3sQG1yN+PydBgatFm3m5tnaIaAF6RGoDKql4zyhylpfPxw5ilMpbnycM3YymdPSjuq5AkcuXoj/JwoQ==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hovbdLU3sQG1yN+PydBgatFm3m5tnaIaAF6RGoDKql4zyhylpfPxw5ilMpbnycM3YymdPSjuq5AkcuXoj/JwoQ==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SumEFK3D9iR6eqU0fb0SW/4vc3+Kjn1Rs/ZWMIUto2uCguDqBuJxaPbH8BcMegSpfYzsJmh5D8il8vm+hwbPFg==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t42CsQ8xGguxDlFEOj6H7xbzU49zx+vHDw6RaYBrkJssraXe3t2goY3I9PH+ee6aM7EMD2POpi5TJSvn1n/fjg==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xbq3XtJgji2vTfvklp4aYC0n+5lgwpOYt/BZi8DKzV0tiprD18dQa9e6P8w6xAGRoNtIWMGJtuv754p+6m8b9g==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t8gkntFFtumaIkp/MmOLOADeAE4Er9CBaaBFX7lOENR6Lm4/j37V3QaovsS4Vt0Ki3udEcZXxbh3Dmsa1HuUEA==</DigestValue>
      </Reference>
      <Reference URI="/ppt/slides/_rels/slide2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Xtd23o/1UgwA9P25i5yGy4GOfFzfrYFXy4KJ0UIk1cN/CXq2/Fysl711pnsVJjpZkJXD3WZVQ2G3qZH3vi5vOw==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512"/>
        <DigestValue>lHKZ5Cb1NJzJQx/5cwkjPaBHMfNKvbuzYPIQtTnokvcU3KiKB1AR42TFR0MObYy4H1bSmN38VXzE1zoedZ47cA==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512"/>
        <DigestValue>IydV9rsyawv/Qlob7/MTy56GyZ+0jbv2+JQ3VlngQEPHJTxWdfzlZWXPrz8tAqlbFIf/omhlu0dLs82Z5uppdg==</DigestValue>
      </Reference>
      <Reference URI="/ppt/slides/slide1.xml?ContentType=application/vnd.openxmlformats-officedocument.presentationml.slide+xml">
        <DigestMethod Algorithm="http://www.w3.org/2001/04/xmlenc#sha512"/>
        <DigestValue>4hCX7XPMe0EApcRPO8KKLgBlylHFjHs5WPQyEuoR28DomKAoH2wa5EH/LTRqf95Ibc9VF4HQD9jMTjNbKJ/aFw==</DigestValue>
      </Reference>
      <Reference URI="/ppt/slides/slide10.xml?ContentType=application/vnd.openxmlformats-officedocument.presentationml.slide+xml">
        <DigestMethod Algorithm="http://www.w3.org/2001/04/xmlenc#sha512"/>
        <DigestValue>WimovE6WrOdpFz3WQ7PiiDrMC+SUDdenjLVCsFxHk1x8h/GwkYvja8GWlM8W0nToeIL83W1PrzPpoqoQzzvwwA==</DigestValue>
      </Reference>
      <Reference URI="/ppt/slides/slide11.xml?ContentType=application/vnd.openxmlformats-officedocument.presentationml.slide+xml">
        <DigestMethod Algorithm="http://www.w3.org/2001/04/xmlenc#sha512"/>
        <DigestValue>fdVrO3ZbNohbqDxdKoip9Hf6nd2cALlyyN8IizOXtieFBinlTVkb8fPUcEI9FvKmBdLnbMypsK2AQhPex/i6vA==</DigestValue>
      </Reference>
      <Reference URI="/ppt/slides/slide12.xml?ContentType=application/vnd.openxmlformats-officedocument.presentationml.slide+xml">
        <DigestMethod Algorithm="http://www.w3.org/2001/04/xmlenc#sha512"/>
        <DigestValue>VzoLpGxOGduXuBB/OXMnBy8Ug00X/r9OmRYboxqf5+gQc9hFlPYUD0jD3NCT0522veq2iB50/bGAjE6a0Yy+lg==</DigestValue>
      </Reference>
      <Reference URI="/ppt/slides/slide13.xml?ContentType=application/vnd.openxmlformats-officedocument.presentationml.slide+xml">
        <DigestMethod Algorithm="http://www.w3.org/2001/04/xmlenc#sha512"/>
        <DigestValue>yjHjEUvdeWFAKPr0gyXByBfbpShJqtgh94UwIMhS4Wv5c4v8U3CXmS6hUK6fIfXDoCDW7xfTOSNX0Tfhm1cgdA==</DigestValue>
      </Reference>
      <Reference URI="/ppt/slides/slide14.xml?ContentType=application/vnd.openxmlformats-officedocument.presentationml.slide+xml">
        <DigestMethod Algorithm="http://www.w3.org/2001/04/xmlenc#sha512"/>
        <DigestValue>n6+dvqgsOVWdgfWKkdMqym3h458gTAm/a5Xge49N2y1jkcrpOof/Hh1ITt+zqSyy63yrZLcfcktaoh67gs99OA==</DigestValue>
      </Reference>
      <Reference URI="/ppt/slides/slide15.xml?ContentType=application/vnd.openxmlformats-officedocument.presentationml.slide+xml">
        <DigestMethod Algorithm="http://www.w3.org/2001/04/xmlenc#sha512"/>
        <DigestValue>O7p5/1IrPSUFQZawqgszGj31y0XFiPct1xT+J3k+j+TnYETssi3J46wqkrZj0rSM7M0D26Rzo6tBA2j4eldWSA==</DigestValue>
      </Reference>
      <Reference URI="/ppt/slides/slide16.xml?ContentType=application/vnd.openxmlformats-officedocument.presentationml.slide+xml">
        <DigestMethod Algorithm="http://www.w3.org/2001/04/xmlenc#sha512"/>
        <DigestValue>DjmiTGt4N7R02KhcY+fLZ2BZMxR17QoQexMszmmm65Ho3CJ78GkpOJe2QZ1xW7Gve4y+duKScu9abBEpX4AzUA==</DigestValue>
      </Reference>
      <Reference URI="/ppt/slides/slide17.xml?ContentType=application/vnd.openxmlformats-officedocument.presentationml.slide+xml">
        <DigestMethod Algorithm="http://www.w3.org/2001/04/xmlenc#sha512"/>
        <DigestValue>O4s1sk9CBERAQ7/bDRItKVJqsslP8WATEW8KMehGTVDm3xAuiaYiTaYH4tWCPkYPGRb7dcvbYHt512MGBE7pmQ==</DigestValue>
      </Reference>
      <Reference URI="/ppt/slides/slide18.xml?ContentType=application/vnd.openxmlformats-officedocument.presentationml.slide+xml">
        <DigestMethod Algorithm="http://www.w3.org/2001/04/xmlenc#sha512"/>
        <DigestValue>+jGJyTd0NQS+LCVFRTMozy9gVLl3YSor96wpOlomYYJzBaSgVFtEMzNJrD+TSeQUGaPfYGgMLT6QxEbr2WI2Qw==</DigestValue>
      </Reference>
      <Reference URI="/ppt/slides/slide19.xml?ContentType=application/vnd.openxmlformats-officedocument.presentationml.slide+xml">
        <DigestMethod Algorithm="http://www.w3.org/2001/04/xmlenc#sha512"/>
        <DigestValue>TOMnz4xFTG/GxgUMnX0f06MPB/yToR7FRhaUTBzkuHEDXW2vjm2R2qAx64aGIIruUC4bHxy44VmMTFB7r3w/Vw==</DigestValue>
      </Reference>
      <Reference URI="/ppt/slides/slide2.xml?ContentType=application/vnd.openxmlformats-officedocument.presentationml.slide+xml">
        <DigestMethod Algorithm="http://www.w3.org/2001/04/xmlenc#sha512"/>
        <DigestValue>rPsWSPMrZuskOb1nM/bDqKdmaRB9YXPlB+v+oB7Ko2hKPMkyvl/rKPtPpztjOd/5sF1ykDWwgsYUM0YmVmcNgQ==</DigestValue>
      </Reference>
      <Reference URI="/ppt/slides/slide20.xml?ContentType=application/vnd.openxmlformats-officedocument.presentationml.slide+xml">
        <DigestMethod Algorithm="http://www.w3.org/2001/04/xmlenc#sha512"/>
        <DigestValue>XHyzI4lSNMvyQFdIOatdG6y6+Ih5hMgpAjhtwbwXaDYKE77DONdfRxdOKP6fx0nCzX55KL11uPrtCqGLIkTBvQ==</DigestValue>
      </Reference>
      <Reference URI="/ppt/slides/slide21.xml?ContentType=application/vnd.openxmlformats-officedocument.presentationml.slide+xml">
        <DigestMethod Algorithm="http://www.w3.org/2001/04/xmlenc#sha512"/>
        <DigestValue>jZ6I8Cs6/H88Fh1d3CNLhLW9wtiMGOH/iZtY+K+Gtp6csmwks5Xwgy9lEMYZ8KM4+nHJSfaQhAjUrRMMYypdSA==</DigestValue>
      </Reference>
      <Reference URI="/ppt/slides/slide22.xml?ContentType=application/vnd.openxmlformats-officedocument.presentationml.slide+xml">
        <DigestMethod Algorithm="http://www.w3.org/2001/04/xmlenc#sha512"/>
        <DigestValue>kJBkoPHA5e0vYohKxSf8sMK14R8qb2X37kCz+WBrWvsAlDIRbrjNAZYSeuTMTB+0DybtSpnuGRtAZAZf5T7iNQ==</DigestValue>
      </Reference>
      <Reference URI="/ppt/slides/slide23.xml?ContentType=application/vnd.openxmlformats-officedocument.presentationml.slide+xml">
        <DigestMethod Algorithm="http://www.w3.org/2001/04/xmlenc#sha512"/>
        <DigestValue>9V+gNgtPVHIv9MjWTJeV9riNRJB+UfrtkByzIkwkp6YD6gDsfcPOEWeBlVfe+EySBUYR3F6kGvCiMyeoRGFDxQ==</DigestValue>
      </Reference>
      <Reference URI="/ppt/slides/slide24.xml?ContentType=application/vnd.openxmlformats-officedocument.presentationml.slide+xml">
        <DigestMethod Algorithm="http://www.w3.org/2001/04/xmlenc#sha512"/>
        <DigestValue>WdhRWHNI2QExwAHqZrzZ43xHck4XS/RHlpS9Q5xTEZEMtcS/t+TOb/eXyLMqLYYDxD0z6VQIcb3n7WTw6HrRxg==</DigestValue>
      </Reference>
      <Reference URI="/ppt/slides/slide25.xml?ContentType=application/vnd.openxmlformats-officedocument.presentationml.slide+xml">
        <DigestMethod Algorithm="http://www.w3.org/2001/04/xmlenc#sha512"/>
        <DigestValue>qaAT8cMS5mvrKjNCcvuxrBEEXJXYfMJezlrRL4oCjWMzlq0deUJnvbrQpcuDsaPN9g8D/niV1AsRHQYJBibWyw==</DigestValue>
      </Reference>
      <Reference URI="/ppt/slides/slide26.xml?ContentType=application/vnd.openxmlformats-officedocument.presentationml.slide+xml">
        <DigestMethod Algorithm="http://www.w3.org/2001/04/xmlenc#sha512"/>
        <DigestValue>xh/O/6+mKpe0gBM4x+4we5EzHJ2lPi9rI52OxrZ9nUmAs8Bc2y/cFsRlEMEn/Ojq5N594mr+eC5qrDILXf9k6Q==</DigestValue>
      </Reference>
      <Reference URI="/ppt/slides/slide27.xml?ContentType=application/vnd.openxmlformats-officedocument.presentationml.slide+xml">
        <DigestMethod Algorithm="http://www.w3.org/2001/04/xmlenc#sha512"/>
        <DigestValue>CsBtOxlFw1J992iwILpg0yyKsYzb8+O/zn18jSmOiJ6zpWiXRFQqZUsP2Pc9wiTZDNRkT21pMeGpA1RlPAqJcA==</DigestValue>
      </Reference>
      <Reference URI="/ppt/slides/slide28.xml?ContentType=application/vnd.openxmlformats-officedocument.presentationml.slide+xml">
        <DigestMethod Algorithm="http://www.w3.org/2001/04/xmlenc#sha512"/>
        <DigestValue>ZF1g5JnP6jfmBPr+vqAWa9ED9F12xNYTXXNrfSbfy1GMfOAzRWfgt3KKOy93JnGjb4qk/HrCXLV0DH3Y3A3GNA==</DigestValue>
      </Reference>
      <Reference URI="/ppt/slides/slide3.xml?ContentType=application/vnd.openxmlformats-officedocument.presentationml.slide+xml">
        <DigestMethod Algorithm="http://www.w3.org/2001/04/xmlenc#sha512"/>
        <DigestValue>LSdT3hLWTao1TeGct4eOQMOV/7buBY5yL40VWVGP1iISe2NFvscXj2xdWxlWluYFaTGpGBljrsTHTOHhEEjo/Q==</DigestValue>
      </Reference>
      <Reference URI="/ppt/slides/slide4.xml?ContentType=application/vnd.openxmlformats-officedocument.presentationml.slide+xml">
        <DigestMethod Algorithm="http://www.w3.org/2001/04/xmlenc#sha512"/>
        <DigestValue>bpk3DcsRff/mTBzWUgKnF2PCCXlvUJt48SxenyNwLudnCc2hIKYN1EW+UTj2t1wO+TzzCFXMkXpS3jPGjcPLgw==</DigestValue>
      </Reference>
      <Reference URI="/ppt/slides/slide5.xml?ContentType=application/vnd.openxmlformats-officedocument.presentationml.slide+xml">
        <DigestMethod Algorithm="http://www.w3.org/2001/04/xmlenc#sha512"/>
        <DigestValue>RZXc5MS2Ni19auFMmiUQAiOec7N6/1ZrdVypvvxFczG8+kY94rVj8eP57wvEMC1e5YY839eTTiqntxeF3kjXLA==</DigestValue>
      </Reference>
      <Reference URI="/ppt/slides/slide6.xml?ContentType=application/vnd.openxmlformats-officedocument.presentationml.slide+xml">
        <DigestMethod Algorithm="http://www.w3.org/2001/04/xmlenc#sha512"/>
        <DigestValue>0l+uSHjVAAdgLGgDoHsQOAKG4vRsDl+sxbXKPKaN5kFXkLpM6qrm+HKrRyOGZEv7ovh2ybtDmEHoRRk4+oxN8Q==</DigestValue>
      </Reference>
      <Reference URI="/ppt/slides/slide7.xml?ContentType=application/vnd.openxmlformats-officedocument.presentationml.slide+xml">
        <DigestMethod Algorithm="http://www.w3.org/2001/04/xmlenc#sha512"/>
        <DigestValue>8PJQvfYeF1woLIDHNvV/AyEODyUH085rgL/yuDp2ym13D1fSRlPXmIEaE9ZxGLs+n4W3+kyAMVcXjH6lz5QlYw==</DigestValue>
      </Reference>
      <Reference URI="/ppt/slides/slide8.xml?ContentType=application/vnd.openxmlformats-officedocument.presentationml.slide+xml">
        <DigestMethod Algorithm="http://www.w3.org/2001/04/xmlenc#sha512"/>
        <DigestValue>58SYsAlkCo+O3ZYnJXlazTNHbW/Bv0eS68YmHvfPCM4Fz/6XcfSXP3F2mspREi92DwEYGBiZpyPIkUjjRhhsPQ==</DigestValue>
      </Reference>
      <Reference URI="/ppt/slides/slide9.xml?ContentType=application/vnd.openxmlformats-officedocument.presentationml.slide+xml">
        <DigestMethod Algorithm="http://www.w3.org/2001/04/xmlenc#sha512"/>
        <DigestValue>O4yBt7F+tXZ0FZik/URCCrxJhIhfgiK60N8z35bfXqu+9ty34ZBtYu1qVPn+ZTm4xDnDwzGVTHdztapjJBh+sw==</DigestValue>
      </Reference>
      <Reference URI="/ppt/tableStyles.xml?ContentType=application/vnd.openxmlformats-officedocument.presentationml.tableStyles+xml">
        <DigestMethod Algorithm="http://www.w3.org/2001/04/xmlenc#sha512"/>
        <DigestValue>PoSVsTt3jyie5U+kSxrotbVvegL1XD+A+qqOg3GxkKIv7ZxBeJRodVIQbLmsvB8ZJF6PxOMgvbU3IhS3ylbIXw==</DigestValue>
      </Reference>
      <Reference URI="/ppt/theme/theme1.xml?ContentType=application/vnd.openxmlformats-officedocument.theme+xml">
        <DigestMethod Algorithm="http://www.w3.org/2001/04/xmlenc#sha512"/>
        <DigestValue>COCyEudifB4rZ+XOz0KygD3vKGpjQd1cge0/GcRvkiCY0e+q6yw6D8N0e2A+AN0/UgjGsNou4Xa//0sEfrge4Q==</DigestValue>
      </Reference>
      <Reference URI="/ppt/viewProps.xml?ContentType=application/vnd.openxmlformats-officedocument.presentationml.viewProps+xml">
        <DigestMethod Algorithm="http://www.w3.org/2001/04/xmlenc#sha512"/>
        <DigestValue>SipLvD383+S8NkblKr2jISuH09GPli5we0sM2j5nFLsS2aRHNC29vTf+OnUkgfJPtr95GwNbMKxN/9MgRCWGWg==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2020-12-23T20:10:51Z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copyright</SignatureComments>
          <WindowsVersion>10.0</WindowsVersion>
          <OfficeVersion>16.0</OfficeVersion>
          <ApplicationVersion>16.0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/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2020-12-23T20:10:51Z</xd:SigningTime>
          <xd:SigningCertificate>
            <xd:Cert>
              <xd:CertDigest>
                <DigestMethod Algorithm="http://www.w3.org/2001/04/xmlenc#sha512"/>
                <DigestValue>s1POKTZVAhH4mPd/bmLaaUsfzbi0bO6ger98BCAQmnETipy4Dj+s3RNjOOSrfwbskOP0J/K4jjQJXcA0ddhynQ==</DigestValue>
              </xd:CertDigest>
              <xd:IssuerSerial>
                <X509IssuerName>CN=Columbian College Intermediate Certificate Authority, DC=cloud, DC=ccas, DC=gwu, DC=edu</X509IssuerName>
                <X509SerialNumber>646721685547508024275219216895318740458027076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>Washington DC</xd:City>
            <xd:StateOrProvince/>
            <xd:PostalCode/>
            <xd:CountryName>USA</xd:CountryName>
          </xd:SignatureProductionPlace>
          <xd:SignerRole>
            <xd:ClaimedRoles>
              <xd:ClaimedRole>Steven Suranovic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Created and approved this document</xd:Description>
            </xd:CommitmentTypeId>
            <xd:AllSignedDataObjects/>
            <xd:CommitmentTypeQualifiers>
              <xd:CommitmentTypeQualifier>copyright</xd:CommitmentTypeQualifier>
            </xd:CommitmentTypeQualifiers>
          </xd:CommitmentTypeIndication>
        </xd:SignedDataObjectProperties>
      </xd:SignedProperties>
      <xd:UnsignedProperties>
        <xd:UnsignedSignatureProperties>
          <xd:CertificateValues>
            <xd:EncapsulatedX509Certificate>MIIG0TCCBLmgAwIBAgITZAAAAALXhx//C+82JAAAAAAAAjANBgkqhkiG9w0BAQ0FADA3MTUwMwYDVQQDEyxDb2x1bWJpYW4gQ29sbGVnZSBSb290IENlcnRpZmljYXRlIEF1dGhvcml0eTAeFw0xOTEyMDMxNDIwNDRaFw0zOTEyMDMxMzAxMDdaMIGWMRMwEQYKCZImiZPyLGQBGRYDZWR1MRMwEQYKCZImiZPyLGQBGRYDZ3d1MRQwEgYKCZImiZPyLGQBGRYEY2NhczEVMBMGCgmSJomT8ixkARkWBWNsb3VkMT0wOwYDVQQDEzRDb2x1bWJpYW4gQ29sbGVnZSBJbnRlcm1lZGlhdGUgQ2VydGlmaWNhdGUgQXV0aG9yaXR5MIICIjANBgkqhkiG9w0BAQEFAAOCAg8AMIICCgKCAgEAteTkn5YSpnJ+ZO7wYiKDDZzClXd1xZAh3NfMKIYqQc7aWI90A65hyBVrzHZSOSxbA/GcU+xhp/D0ei82iZRaqFgqgjOCcwaTcLMNuDkSuwVJydWvvl0TSSreYq3PFuZZ5ucUjGf/Yy0CVGsuh0HEb0bD+ihVILGEQnUw6m0qiop0EmBEkJZ8RXdhO/jExhu+h5Y/lg4Pcw87gQO6y8rf+sguuML6UlEari1P6NlvCei/5QfeVXzR71jMCqN29PY6a3nmf7oJAe+vLGS3yDk5bHZiSlBpw1+dgEDLJdbKc0S6W+Goz1AX0uQ84dVnIv7ybY0cn4E3S/J/4jKRBO2rXgiUJixQ5QO5duzzjAwMrcF0OHL8wp89tYcJyVI4kemLh3/s+3Ugtcyh4vH8IJ6uHl0wp2gBiPtrNtx9O5vIDmRXUN6frYDlMaeOyT+uwe2OpINhsgQ6+fc+dORI8/k+uJVfxDifiyPAPyjZEwvxMN7A7NBLH8qjT5VVq32r0lHiRcMZn7Q0mx46HS4qph5gFFBaHerRBC41lLD1gDIjAe3te1CjfNbwDAVkS7Ds5A5N851qv1yflv4O/DKnixZjl1jtFf6xetzE/ECBihPkE3tN/Wd29c/qcN3oJmdAVOTtHOKX9JBadtRUNFcUIS3P++F2pXjWDBwH7Puz2Su0Zy0CAwEAAaOCAXQwggFwMBAGCSsGAQQBgjcVAQQDAgEAMB0GA1UdDgQWBBS9lHlpP97+d16JBoHJOZTEIYYOoTAZBgkrBgEEAYI3FAIEDB4KAFMAdQBiAEMAQTALBgNVHQ8EBAMCAYYwDwYDVR0TAQH/BAUwAwEB/zAfBgNVHSMEGDAWgBRpcEIYcEIt3Bm8PGEIFNRVadvUszBrBgNVHR8EZDBiMGCgXqBchlpodHRwOi8vcGtpLmNsb3VkLmNjYXMuZ3d1LmVkdS9jZHAvQ29sdW1iaWFuJTIwQ29sbGVnZSUyMFJvb3QlMjBDZXJ0aWZpY2F0ZSUyMEF1dGhvcml0eS5jcmwwdgYIKwYBBQUHAQEEajBoMGYGCCsGAQUFBzAChlpodHRwOi8vcGtpLmNsb3VkLmNjYXMuZ3d1LmVkdS9haWEvQ29sdW1iaWFuJTIwQ29sbGVnZSUyMFJvb3QlMjBDZXJ0aWZpY2F0ZSUyMEF1dGhvcml0eS5jcnQwDQYJKoZIhvcNAQENBQADggIBALP2eo5AwM47R3p3RKTwCsCuAOARgAmDFF8/tYODfsFeypyXBlNede9Alf3mignA/TzgZHu7PxLQuIWaTJDUpAmqmrbvNoLEXiv30gDmVAc/rn2PUcGTRUthdcfSmnUUMD6DFtEO1RD4mZxPwuEY+V+486miABWQDdTtK6A6zq1YpZ/YpBMGYhik8Mdj4fFGzCVJdEJLnvlx16rAUCu4S5tv61RG1FDwJ4nhS0zDPQS5l8WNsBheDkcTeHlwgFJIex9YoK7Wk4df0zSzavYgGQ7lKvZVMrXEJ+9ZQDhMjPLn5b6Y8mRGWV+S9bDHmn5u9V4oalIbpxcky7BmI022xr51XaNB7/ozpiOa6NwzoyCDRgrh17WLSfje8Ki+oiy8x3lwB8hUWHYu45eyt00uqjLMDbR8q8Ct6hy49089sgFbms8oQkavJGlLJaEzz2J5PEsHL78zIMtKsU/0R8WBBdiogJGBD0hgX3lCym4SDH8XpcUPSCRqRNYOcQK3u9vWbZgPy9Bt4aqscBwdIyd/Q4Y55Y3fJtWxZMwUi8DvZG28ig9OZr7gIxT8vTLMT1C34h7zaFB4D3zAFUaUgRCWmiHJBvkaOZ8PChSXZn0oyjMpojK5zYxnFH2ryAt/cHj4B+YZRwm3juALudtUp35pAr3T4TpLd4ZmGnynSsExcYve</xd:EncapsulatedX509Certificate>
            <xd:EncapsulatedX509Certificate>MIIFSTCCAzGgAwIBAgIQG6b9Apzyp6NFO/Ekg6sCtjANBgkqhkiG9w0BAQ0FADA3MTUwMwYDVQQDEyxDb2x1bWJpYW4gQ29sbGVnZSBSb290IENlcnRpZmljYXRlIEF1dGhvcml0eTAeFw0xOTEyMDMxMjUxMDhaFw0zOTEyMDMxMzAxMDdaMDcxNTAzBgNVBAMTLENvbHVtYmlhbiBDb2xsZWdlIFJvb3QgQ2VydGlmaWNhdGUgQXV0aG9yaXR5MIICIjANBgkqhkiG9w0BAQEFAAOCAg8AMIICCgKCAgEAyKqok30Jg7koOV30yMyFeWBOxxcZ1rEBrIga4ise8oavkeLYr3sKna51esOuxUJNlsE2oY3I0yfPRYTwR4vmdqcGE+SI+Q+CVkrvt3zaQLMlhr6HnpkQMN3SniFPi3JBll+1WtX1tmK0oF5aQXxp4F0JcbQmdZknLh3kCPVC+kzP0XSEQsD2PDIJwobCBIMZbmIcFJq73T3hkLe6uwrRVUKt2tu3227zGhRtButc90Fdzw/YhA1sZBrP9XA0gcd3KSrjENFcwIvIHmlTF4fq+oFJcxn2PC/dPiEoUykj70OELmCRn4dQSbHEiOlppTXxi9WBH5R4VuezSvDC+5k5Dhlmc0MnxQZwDWyKlUJTNfo3ALSW5cLIqJ2sHJrtrHyO5KisMc1XEU1gR+29vv6I/CE1sDou6ZcScX0q/mIrZk0f/jxZdebemfnbySn7TlVmi9bGYFT3BbN7EGdj2uAxwVK3WF9oIMI5FYxzedP+D+Ezr2NY5iJ/vNB/kVCuGlbFZCUWw3r/rcJTdIxVCu7F3wW6mtNa4pURK+o3Eg6FMiSf4iciEHu30jU5gC57Ir3SBEPCEpC7/vwTPff+oDS9S6zYGzU3gS+uQkc919Py/lJukW73tB/+tfSoT0zuAK+hjtDLGNIIOKXUCyxQbbrumneSPonDx7m2RWv17zuOfPkCAwEAAaNRME8wCwYDVR0PBAQDAgGGMA8GA1UdEwEB/wQFMAMBAf8wHQYDVR0OBBYEFGlwQhhwQi3cGbw8YQgU1FVp29SzMBAGCSsGAQQBgjcVAQQDAgEAMA0GCSqGSIb3DQEBDQUAA4ICAQC88CQ069FZB8OBWT13Tn4vWRG7UptzmrlykQej9v1p7lBJeVXe/9vdol7s9wohqiSBf+yjoY9XWix1DwL3DA5eLb4odxGHxiY83Upy8iNN+WmQt6dB3JrJRCYs/UMNTUc5m2l/D8hXaW6+wcPhhnyx8ZE4NFxwqWLLYslvvH1PkMxdw5SDlPyCFGuBJRIevC22mr65yuHSDKHXDrDGHbobrJDpm1WxviYsQ0+8fix0E4Qjs36N5bZeC8W5/cXIMGrgQ+EJ/Uehp+yTFKw4Klu0WLuUw/xdeLaBaioyk/kVLJ6PRHerv/jpzbLTH+TVeRXDUZ0uicL2ZgRzZeK5/+75L42H3LnuH3KWU+UgLrXzL55Miy2v5rJFQAl0yRTixNfD8BcyC33BMRdtW3lcefEGM+RHLKVXSZ7w1VQ/IAzmazvRF6j+YojqfBoY5wOTOrGSOTkjlvb7e5dnvjeTBCxYch4qcBpIZrYb4B8qdPLcIMJXsQDLeQg1jBn3nlcrEJjOqiWCw3evwr51JYrf0lVLIuZW8kIIPSXlVlsl5cn2wXygQWxrPhj5+4DB7VYMQwG30y7sGuf1V82G32jjp2Mh+4I9QiiHFReNovt7t7bBlOx9Hob1nyNfsE+L8EKw+1FWZbJ9e5AWDlVHlKCYEWrC2DiiJPURdrnmjMBn0rvoYw==</xd:EncapsulatedX509Certificate>
          </xd:CertificateValues>
        </xd:UnsignedSignatureProperties>
      </xd:Un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1104</Words>
  <Application>Microsoft Office PowerPoint</Application>
  <PresentationFormat>Widescreen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DengXian</vt:lpstr>
      <vt:lpstr>Arial</vt:lpstr>
      <vt:lpstr>Calibri</vt:lpstr>
      <vt:lpstr>Calibri Light</vt:lpstr>
      <vt:lpstr>Times New Roman</vt:lpstr>
      <vt:lpstr>Wingdings</vt:lpstr>
      <vt:lpstr>Office Theme</vt:lpstr>
      <vt:lpstr>The Pure Exchange Model </vt:lpstr>
      <vt:lpstr>Pure Exchange Model Assumptions</vt:lpstr>
      <vt:lpstr>Pure Exchange Model Assumptions</vt:lpstr>
      <vt:lpstr>Pure Exchange Model Assumptions</vt:lpstr>
      <vt:lpstr>Pure Exchange Model Assumptions</vt:lpstr>
      <vt:lpstr>Implicit Model Assumptions</vt:lpstr>
      <vt:lpstr>Indifference Curve Construction</vt:lpstr>
      <vt:lpstr>Indifference Curve Construction</vt:lpstr>
      <vt:lpstr>Indifference Curve Construction</vt:lpstr>
      <vt:lpstr>Indifference Curve Use</vt:lpstr>
      <vt:lpstr>Smith’s Preferences and Endowment</vt:lpstr>
      <vt:lpstr>Jones’ Preferences and Endowment</vt:lpstr>
      <vt:lpstr>Construction of an Edgeworth Box</vt:lpstr>
      <vt:lpstr>Construction of an Edgeworth Box</vt:lpstr>
      <vt:lpstr>Construction of an Edgeworth Box</vt:lpstr>
      <vt:lpstr>PowerPoint Presentation</vt:lpstr>
      <vt:lpstr>PowerPoint Presentation</vt:lpstr>
      <vt:lpstr>Implications of the Edgeworth Box Model</vt:lpstr>
      <vt:lpstr>Implications of the Edgeworth Box Model</vt:lpstr>
      <vt:lpstr>Implications of the Edgeworth Box Model</vt:lpstr>
      <vt:lpstr>Implications of the Edgeworth Box Model</vt:lpstr>
      <vt:lpstr>Additional Assumptions to Obtain a Unique Outcome</vt:lpstr>
      <vt:lpstr>PowerPoint Presentation</vt:lpstr>
      <vt:lpstr>PowerPoint Presentation</vt:lpstr>
      <vt:lpstr>Pareto Optimalty and Economic Efficiency</vt:lpstr>
      <vt:lpstr>PowerPoint Presentation</vt:lpstr>
      <vt:lpstr>PowerPoint Presentation</vt:lpstr>
      <vt:lpstr>Pure Exchange Model Implications 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Pure Exchange Model</dc:title>
  <dc:creator>Steven Suranovic</dc:creator>
  <cp:lastModifiedBy>Steven Suranovic</cp:lastModifiedBy>
  <cp:revision>26</cp:revision>
  <dcterms:created xsi:type="dcterms:W3CDTF">2020-09-01T23:16:34Z</dcterms:created>
  <dcterms:modified xsi:type="dcterms:W3CDTF">2020-12-23T20:09:13Z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